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2"/>
  </p:notesMasterIdLst>
  <p:handoutMasterIdLst>
    <p:handoutMasterId r:id="rId33"/>
  </p:handoutMasterIdLst>
  <p:sldIdLst>
    <p:sldId id="256" r:id="rId5"/>
    <p:sldId id="257" r:id="rId6"/>
    <p:sldId id="311" r:id="rId7"/>
    <p:sldId id="303" r:id="rId8"/>
    <p:sldId id="332" r:id="rId9"/>
    <p:sldId id="312" r:id="rId10"/>
    <p:sldId id="313" r:id="rId11"/>
    <p:sldId id="314" r:id="rId12"/>
    <p:sldId id="340" r:id="rId13"/>
    <p:sldId id="315" r:id="rId14"/>
    <p:sldId id="335" r:id="rId15"/>
    <p:sldId id="334" r:id="rId16"/>
    <p:sldId id="333" r:id="rId17"/>
    <p:sldId id="317" r:id="rId18"/>
    <p:sldId id="316" r:id="rId19"/>
    <p:sldId id="319" r:id="rId20"/>
    <p:sldId id="339" r:id="rId21"/>
    <p:sldId id="320" r:id="rId22"/>
    <p:sldId id="336" r:id="rId23"/>
    <p:sldId id="322" r:id="rId24"/>
    <p:sldId id="323" r:id="rId25"/>
    <p:sldId id="337" r:id="rId26"/>
    <p:sldId id="341" r:id="rId27"/>
    <p:sldId id="338" r:id="rId28"/>
    <p:sldId id="308" r:id="rId29"/>
    <p:sldId id="309" r:id="rId30"/>
    <p:sldId id="31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E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81" autoAdjust="0"/>
    <p:restoredTop sz="99826" autoAdjust="0"/>
  </p:normalViewPr>
  <p:slideViewPr>
    <p:cSldViewPr snapToGrid="0" showGuides="1">
      <p:cViewPr varScale="1">
        <p:scale>
          <a:sx n="68" d="100"/>
          <a:sy n="68" d="100"/>
        </p:scale>
        <p:origin x="696" y="66"/>
      </p:cViewPr>
      <p:guideLst>
        <p:guide orient="horz" pos="2160"/>
        <p:guide pos="3840"/>
      </p:guideLst>
    </p:cSldViewPr>
  </p:slideViewPr>
  <p:notesTextViewPr>
    <p:cViewPr>
      <p:scale>
        <a:sx n="1" d="1"/>
        <a:sy n="1" d="1"/>
      </p:scale>
      <p:origin x="0" y="0"/>
    </p:cViewPr>
  </p:notesTextViewPr>
  <p:notesViewPr>
    <p:cSldViewPr snapToGrid="0" showGuides="1">
      <p:cViewPr varScale="1">
        <p:scale>
          <a:sx n="58" d="100"/>
          <a:sy n="58" d="100"/>
        </p:scale>
        <p:origin x="197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t>9/12/2020</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t>‹#›</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t>9/12/2020</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t>‹#›</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406150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p:spPr>
        <p:txBody>
          <a:bodyPr/>
          <a:lstStyle/>
          <a:p>
            <a:endParaRPr lang="en-US" altLang="en-US">
              <a:cs typeface="Arial" panose="020B0604020202020204" pitchFamily="34" charset="0"/>
            </a:endParaRPr>
          </a:p>
        </p:txBody>
      </p:sp>
      <p:sp>
        <p:nvSpPr>
          <p:cNvPr id="12292" name="Slide Number Placeholder 3"/>
          <p:cNvSpPr>
            <a:spLocks noGrp="1"/>
          </p:cNvSpPr>
          <p:nvPr>
            <p:ph type="sldNum" sz="quarter" idx="5"/>
          </p:nvPr>
        </p:nvSpPr>
        <p:spPr>
          <a:noFill/>
        </p:spPr>
        <p:txBody>
          <a:bodyPr/>
          <a:lstStyle>
            <a:lvl1pPr defTabSz="874865">
              <a:spcBef>
                <a:spcPct val="30000"/>
              </a:spcBef>
              <a:defRPr sz="1100">
                <a:solidFill>
                  <a:schemeClr val="tx1"/>
                </a:solidFill>
                <a:latin typeface="Verdana" panose="020B0604030504040204" pitchFamily="34" charset="0"/>
                <a:cs typeface="Arial" panose="020B0604020202020204" pitchFamily="34" charset="0"/>
              </a:defRPr>
            </a:lvl1pPr>
            <a:lvl2pPr marL="685824" indent="-263778" defTabSz="874865">
              <a:spcBef>
                <a:spcPct val="30000"/>
              </a:spcBef>
              <a:defRPr sz="1100">
                <a:solidFill>
                  <a:schemeClr val="tx1"/>
                </a:solidFill>
                <a:latin typeface="Verdana" panose="020B0604030504040204" pitchFamily="34" charset="0"/>
                <a:cs typeface="Arial" panose="020B0604020202020204" pitchFamily="34" charset="0"/>
              </a:defRPr>
            </a:lvl2pPr>
            <a:lvl3pPr marL="1055113" indent="-211023" defTabSz="874865">
              <a:spcBef>
                <a:spcPct val="30000"/>
              </a:spcBef>
              <a:defRPr sz="1100">
                <a:solidFill>
                  <a:schemeClr val="tx1"/>
                </a:solidFill>
                <a:latin typeface="Verdana" panose="020B0604030504040204" pitchFamily="34" charset="0"/>
                <a:cs typeface="Arial" panose="020B0604020202020204" pitchFamily="34" charset="0"/>
              </a:defRPr>
            </a:lvl3pPr>
            <a:lvl4pPr marL="1477159" indent="-211023" defTabSz="874865">
              <a:spcBef>
                <a:spcPct val="30000"/>
              </a:spcBef>
              <a:defRPr sz="1100">
                <a:solidFill>
                  <a:schemeClr val="tx1"/>
                </a:solidFill>
                <a:latin typeface="Verdana" panose="020B0604030504040204" pitchFamily="34" charset="0"/>
                <a:cs typeface="Arial" panose="020B0604020202020204" pitchFamily="34" charset="0"/>
              </a:defRPr>
            </a:lvl4pPr>
            <a:lvl5pPr marL="1899204" indent="-211023" defTabSz="874865">
              <a:spcBef>
                <a:spcPct val="30000"/>
              </a:spcBef>
              <a:defRPr sz="1100">
                <a:solidFill>
                  <a:schemeClr val="tx1"/>
                </a:solidFill>
                <a:latin typeface="Verdana" panose="020B0604030504040204" pitchFamily="34" charset="0"/>
                <a:cs typeface="Arial" panose="020B0604020202020204" pitchFamily="34" charset="0"/>
              </a:defRPr>
            </a:lvl5pPr>
            <a:lvl6pPr marL="2321249" indent="-211023" defTabSz="874865" eaLnBrk="0" fontAlgn="base" hangingPunct="0">
              <a:spcBef>
                <a:spcPct val="30000"/>
              </a:spcBef>
              <a:spcAft>
                <a:spcPct val="0"/>
              </a:spcAft>
              <a:defRPr sz="1100">
                <a:solidFill>
                  <a:schemeClr val="tx1"/>
                </a:solidFill>
                <a:latin typeface="Verdana" panose="020B0604030504040204" pitchFamily="34" charset="0"/>
                <a:cs typeface="Arial" panose="020B0604020202020204" pitchFamily="34" charset="0"/>
              </a:defRPr>
            </a:lvl6pPr>
            <a:lvl7pPr marL="2743295" indent="-211023" defTabSz="874865" eaLnBrk="0" fontAlgn="base" hangingPunct="0">
              <a:spcBef>
                <a:spcPct val="30000"/>
              </a:spcBef>
              <a:spcAft>
                <a:spcPct val="0"/>
              </a:spcAft>
              <a:defRPr sz="1100">
                <a:solidFill>
                  <a:schemeClr val="tx1"/>
                </a:solidFill>
                <a:latin typeface="Verdana" panose="020B0604030504040204" pitchFamily="34" charset="0"/>
                <a:cs typeface="Arial" panose="020B0604020202020204" pitchFamily="34" charset="0"/>
              </a:defRPr>
            </a:lvl7pPr>
            <a:lvl8pPr marL="3165340" indent="-211023" defTabSz="874865" eaLnBrk="0" fontAlgn="base" hangingPunct="0">
              <a:spcBef>
                <a:spcPct val="30000"/>
              </a:spcBef>
              <a:spcAft>
                <a:spcPct val="0"/>
              </a:spcAft>
              <a:defRPr sz="1100">
                <a:solidFill>
                  <a:schemeClr val="tx1"/>
                </a:solidFill>
                <a:latin typeface="Verdana" panose="020B0604030504040204" pitchFamily="34" charset="0"/>
                <a:cs typeface="Arial" panose="020B0604020202020204" pitchFamily="34" charset="0"/>
              </a:defRPr>
            </a:lvl8pPr>
            <a:lvl9pPr marL="3587386" indent="-211023" defTabSz="874865" eaLnBrk="0" fontAlgn="base" hangingPunct="0">
              <a:spcBef>
                <a:spcPct val="30000"/>
              </a:spcBef>
              <a:spcAft>
                <a:spcPct val="0"/>
              </a:spcAft>
              <a:defRPr sz="1100">
                <a:solidFill>
                  <a:schemeClr val="tx1"/>
                </a:solidFill>
                <a:latin typeface="Verdana" panose="020B0604030504040204" pitchFamily="34" charset="0"/>
                <a:cs typeface="Arial" panose="020B0604020202020204" pitchFamily="34" charset="0"/>
              </a:defRPr>
            </a:lvl9pPr>
          </a:lstStyle>
          <a:p>
            <a:pPr>
              <a:spcBef>
                <a:spcPct val="0"/>
              </a:spcBef>
            </a:pPr>
            <a:fld id="{808B7A00-1850-45AA-A76B-A445144A91A4}" type="slidenum">
              <a:rPr lang="en-GB" altLang="en-US" smtClean="0">
                <a:latin typeface="Arial" panose="020B0604020202020204" pitchFamily="34" charset="0"/>
              </a:rPr>
              <a:pPr>
                <a:spcBef>
                  <a:spcPct val="0"/>
                </a:spcBef>
              </a:pPr>
              <a:t>7</a:t>
            </a:fld>
            <a:endParaRPr lang="en-GB" altLang="en-US">
              <a:latin typeface="Arial" panose="020B0604020202020204" pitchFamily="34" charset="0"/>
            </a:endParaRPr>
          </a:p>
        </p:txBody>
      </p:sp>
    </p:spTree>
    <p:extLst>
      <p:ext uri="{BB962C8B-B14F-4D97-AF65-F5344CB8AC3E}">
        <p14:creationId xmlns:p14="http://schemas.microsoft.com/office/powerpoint/2010/main" val="4050226390"/>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402B9795-92DC-40DC-A1CA-9A4B349D7824}" type="datetimeFigureOut">
              <a:rPr lang="en-US" smtClean="0"/>
              <a:pPr/>
              <a:t>9/12/2020</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a:p>
        </p:txBody>
      </p:sp>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9/12/2020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a:t>Click icon to add picture</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2B9795-92DC-40DC-A1CA-9A4B349D7824}" type="datetimeFigureOut">
              <a:rPr lang="en-US"/>
              <a:t>9/12/2020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9/12/2020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402B9795-92DC-40DC-A1CA-9A4B349D7824}" type="datetimeFigureOut">
              <a:rPr lang="en-US"/>
              <a:t>9/12/2020</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402B9795-92DC-40DC-A1CA-9A4B349D7824}" type="datetimeFigureOut">
              <a:rPr lang="en-US"/>
              <a:t>9/12/2020</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a:t>9/12/2020</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9/12/2020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5" name="Date Placeholder 4"/>
          <p:cNvSpPr>
            <a:spLocks noGrp="1"/>
          </p:cNvSpPr>
          <p:nvPr>
            <p:ph type="dt" sz="half" idx="10"/>
          </p:nvPr>
        </p:nvSpPr>
        <p:spPr/>
        <p:txBody>
          <a:bodyPr/>
          <a:lstStyle/>
          <a:p>
            <a:fld id="{402B9795-92DC-40DC-A1CA-9A4B349D7824}" type="datetimeFigureOut">
              <a:rPr lang="en-US"/>
              <a:t>9/12/2020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9/12/2020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9/12/2020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49400" y="304800"/>
            <a:ext cx="10642600" cy="1123950"/>
          </a:xfrm>
        </p:spPr>
        <p:txBody>
          <a:bodyPr/>
          <a:lstStyle/>
          <a:p>
            <a:r>
              <a:rPr lang="en-US"/>
              <a:t>Click to edit Master title style</a:t>
            </a:r>
          </a:p>
        </p:txBody>
      </p:sp>
      <p:sp>
        <p:nvSpPr>
          <p:cNvPr id="3" name="Table Placeholder 2"/>
          <p:cNvSpPr>
            <a:spLocks noGrp="1"/>
          </p:cNvSpPr>
          <p:nvPr>
            <p:ph type="tbl" idx="1"/>
          </p:nvPr>
        </p:nvSpPr>
        <p:spPr>
          <a:xfrm>
            <a:off x="1559984" y="1946275"/>
            <a:ext cx="10363200" cy="4114800"/>
          </a:xfrm>
        </p:spPr>
        <p:txBody>
          <a:bodyPr/>
          <a:lstStyle/>
          <a:p>
            <a:endParaRPr lang="en-US"/>
          </a:p>
        </p:txBody>
      </p:sp>
      <p:sp>
        <p:nvSpPr>
          <p:cNvPr id="4" name="Date Placeholder 3"/>
          <p:cNvSpPr>
            <a:spLocks noGrp="1"/>
          </p:cNvSpPr>
          <p:nvPr>
            <p:ph type="dt" sz="half" idx="10"/>
          </p:nvPr>
        </p:nvSpPr>
        <p:spPr>
          <a:xfrm>
            <a:off x="1524000" y="6248400"/>
            <a:ext cx="2540000" cy="457200"/>
          </a:xfrm>
        </p:spPr>
        <p:txBody>
          <a:bodyPr/>
          <a:lstStyle>
            <a:lvl1pPr>
              <a:defRPr/>
            </a:lvl1pPr>
          </a:lstStyle>
          <a:p>
            <a:endParaRPr lang="en-US"/>
          </a:p>
        </p:txBody>
      </p:sp>
      <p:sp>
        <p:nvSpPr>
          <p:cNvPr id="5" name="Footer Placeholder 4"/>
          <p:cNvSpPr>
            <a:spLocks noGrp="1"/>
          </p:cNvSpPr>
          <p:nvPr>
            <p:ph type="ftr" sz="quarter" idx="11"/>
          </p:nvPr>
        </p:nvSpPr>
        <p:spPr>
          <a:xfrm>
            <a:off x="4775200" y="6248400"/>
            <a:ext cx="38608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9347200" y="6248400"/>
            <a:ext cx="2540000" cy="457200"/>
          </a:xfrm>
        </p:spPr>
        <p:txBody>
          <a:bodyPr/>
          <a:lstStyle>
            <a:lvl1pPr>
              <a:defRPr/>
            </a:lvl1pPr>
          </a:lstStyle>
          <a:p>
            <a:fld id="{743C6ED8-4723-E348-9FA9-362DF66CA239}" type="slidenum">
              <a:rPr lang="en-US"/>
              <a:pPr/>
              <a:t>‹#›</a:t>
            </a:fld>
            <a:endParaRPr lang="en-US"/>
          </a:p>
        </p:txBody>
      </p:sp>
    </p:spTree>
    <p:extLst>
      <p:ext uri="{BB962C8B-B14F-4D97-AF65-F5344CB8AC3E}">
        <p14:creationId xmlns:p14="http://schemas.microsoft.com/office/powerpoint/2010/main" val="1877475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E2B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fld id="{402B9795-92DC-40DC-A1CA-9A4B349D7824}" type="datetimeFigureOut">
              <a:rPr lang="en-US" smtClean="0"/>
              <a:pPr/>
              <a:t>9/12/2020</a:t>
            </a:fld>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buFont typeface="Wingdings" panose="05000000000000000000" pitchFamily="2" charset="2"/>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youtu.be/Lju4BweO7zQ?list=PLZVAdKORbYZyKkowQ40r5YAgGEBWKDhVo" TargetMode="External"/><Relationship Id="rId2" Type="http://schemas.openxmlformats.org/officeDocument/2006/relationships/slideLayout" Target="../slideLayouts/slideLayout2.xml"/><Relationship Id="rId1" Type="http://schemas.openxmlformats.org/officeDocument/2006/relationships/video" Target="https://www.youtube.com/embed/Lju4BweO7zQ?list=PLZVAdKORbYZyKkowQ40r5YAgGEBWKDhVo" TargetMode="Externa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W8Mq3WUXZOI" TargetMode="External"/><Relationship Id="rId4" Type="http://schemas.openxmlformats.org/officeDocument/2006/relationships/hyperlink" Target="https://youtu.be/W8Mq3WUXZOI"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104900" y="2292094"/>
            <a:ext cx="5734050" cy="2219691"/>
          </a:xfrm>
        </p:spPr>
        <p:txBody>
          <a:bodyPr anchor="ctr">
            <a:normAutofit/>
          </a:bodyPr>
          <a:lstStyle/>
          <a:p>
            <a:r>
              <a:rPr lang="en-US" sz="3600" cap="small" dirty="0"/>
              <a:t>Developing Standards for Classroom Behavior</a:t>
            </a:r>
          </a:p>
        </p:txBody>
      </p:sp>
      <p:sp>
        <p:nvSpPr>
          <p:cNvPr id="7" name="Subtitle 6"/>
          <p:cNvSpPr>
            <a:spLocks noGrp="1"/>
          </p:cNvSpPr>
          <p:nvPr>
            <p:ph type="subTitle" idx="1"/>
          </p:nvPr>
        </p:nvSpPr>
        <p:spPr/>
        <p:txBody>
          <a:bodyPr>
            <a:normAutofit/>
          </a:bodyPr>
          <a:lstStyle/>
          <a:p>
            <a:r>
              <a:rPr lang="en-US" sz="2000" dirty="0"/>
              <a:t>Module 4</a:t>
            </a:r>
          </a:p>
        </p:txBody>
      </p:sp>
      <p:pic>
        <p:nvPicPr>
          <p:cNvPr id="4" name="Picture Placeholder 3" descr="Open book on table, blurred shelves of books in background"/>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8890" r="8890"/>
          <a:stretch>
            <a:fillRect/>
          </a:stretch>
        </p:blipFill>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Topic to be Covered in this Presentation</a:t>
            </a:r>
          </a:p>
        </p:txBody>
      </p:sp>
      <p:sp>
        <p:nvSpPr>
          <p:cNvPr id="6" name="Content Placeholder 5"/>
          <p:cNvSpPr>
            <a:spLocks noGrp="1"/>
          </p:cNvSpPr>
          <p:nvPr>
            <p:ph idx="1"/>
          </p:nvPr>
        </p:nvSpPr>
        <p:spPr/>
        <p:txBody>
          <a:bodyPr/>
          <a:lstStyle/>
          <a:p>
            <a:pPr lvl="0"/>
            <a:r>
              <a:rPr lang="en-US" dirty="0"/>
              <a:t>Starting the school year right</a:t>
            </a:r>
          </a:p>
          <a:p>
            <a:pPr lvl="0"/>
            <a:r>
              <a:rPr lang="en-US" dirty="0"/>
              <a:t>Rules</a:t>
            </a:r>
          </a:p>
          <a:p>
            <a:pPr lvl="0"/>
            <a:r>
              <a:rPr lang="en-US" dirty="0"/>
              <a:t>Procedures</a:t>
            </a:r>
          </a:p>
        </p:txBody>
      </p:sp>
    </p:spTree>
    <p:extLst>
      <p:ext uri="{BB962C8B-B14F-4D97-AF65-F5344CB8AC3E}">
        <p14:creationId xmlns:p14="http://schemas.microsoft.com/office/powerpoint/2010/main" val="644214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Reflection</a:t>
            </a:r>
            <a:endParaRPr lang="en-US" dirty="0"/>
          </a:p>
        </p:txBody>
      </p:sp>
      <p:sp>
        <p:nvSpPr>
          <p:cNvPr id="6" name="TextBox 5"/>
          <p:cNvSpPr txBox="1"/>
          <p:nvPr/>
        </p:nvSpPr>
        <p:spPr>
          <a:xfrm>
            <a:off x="1363473" y="5870694"/>
            <a:ext cx="7362754" cy="1292662"/>
          </a:xfrm>
          <a:prstGeom prst="rect">
            <a:avLst/>
          </a:prstGeom>
          <a:noFill/>
        </p:spPr>
        <p:txBody>
          <a:bodyPr wrap="square" rtlCol="0">
            <a:spAutoFit/>
          </a:bodyPr>
          <a:lstStyle/>
          <a:p>
            <a:pPr marL="461963" indent="-461963"/>
            <a:r>
              <a:rPr lang="en-US" sz="1500" dirty="0"/>
              <a:t>Pearson, R. [aha Process]. (</a:t>
            </a:r>
            <a:r>
              <a:rPr lang="en-US" sz="1500" dirty="0" err="1"/>
              <a:t>n.d.</a:t>
            </a:r>
            <a:r>
              <a:rPr lang="en-US" sz="1500" dirty="0"/>
              <a:t>). </a:t>
            </a:r>
            <a:r>
              <a:rPr lang="en-US" sz="1500" i="1" dirty="0"/>
              <a:t>Rita Pierson: School starts at 8 </a:t>
            </a:r>
            <a:r>
              <a:rPr lang="en-US" sz="1500" dirty="0"/>
              <a:t>[Video file]. Retrieved from </a:t>
            </a:r>
            <a:r>
              <a:rPr lang="en-US" sz="1500" u="sng" dirty="0">
                <a:hlinkClick r:id="rId3"/>
              </a:rPr>
              <a:t>https://youtu.be/Lju4BweO7zQ?list=PLZVAdKORbYZyKkowQ40r5YAgGEBWKDhVo </a:t>
            </a:r>
            <a:endParaRPr lang="en-US" sz="1500" dirty="0"/>
          </a:p>
          <a:p>
            <a:endParaRPr lang="en-US" dirty="0"/>
          </a:p>
        </p:txBody>
      </p:sp>
      <p:sp>
        <p:nvSpPr>
          <p:cNvPr id="7" name="Rectangle 6"/>
          <p:cNvSpPr/>
          <p:nvPr/>
        </p:nvSpPr>
        <p:spPr>
          <a:xfrm>
            <a:off x="1104900" y="1425138"/>
            <a:ext cx="9980682" cy="707886"/>
          </a:xfrm>
          <a:prstGeom prst="rect">
            <a:avLst/>
          </a:prstGeom>
        </p:spPr>
        <p:txBody>
          <a:bodyPr wrap="square">
            <a:spAutoFit/>
          </a:bodyPr>
          <a:lstStyle/>
          <a:p>
            <a:pPr marL="285750" indent="-285750">
              <a:buFont typeface="Arial" panose="020B0604020202020204" pitchFamily="34" charset="0"/>
              <a:buChar char="•"/>
            </a:pPr>
            <a:r>
              <a:rPr lang="en-US" sz="2000" dirty="0"/>
              <a:t>Watch this video and reflect on how it may impact your teaching and educational management of students with various exceptionalities.</a:t>
            </a:r>
          </a:p>
        </p:txBody>
      </p:sp>
      <p:pic>
        <p:nvPicPr>
          <p:cNvPr id="3" name="Lju4BweO7zQ"/>
          <p:cNvPicPr>
            <a:picLocks noGrp="1" noRot="1" noChangeAspect="1"/>
          </p:cNvPicPr>
          <p:nvPr>
            <p:ph idx="1"/>
            <a:videoFile r:link="rId1"/>
          </p:nvPr>
        </p:nvPicPr>
        <p:blipFill>
          <a:blip r:embed="rId4"/>
          <a:stretch>
            <a:fillRect/>
          </a:stretch>
        </p:blipFill>
        <p:spPr>
          <a:xfrm>
            <a:off x="1459725" y="2133024"/>
            <a:ext cx="6644747" cy="3737670"/>
          </a:xfrm>
          <a:prstGeom prst="rect">
            <a:avLst/>
          </a:prstGeom>
        </p:spPr>
      </p:pic>
    </p:spTree>
    <p:extLst>
      <p:ext uri="{BB962C8B-B14F-4D97-AF65-F5344CB8AC3E}">
        <p14:creationId xmlns:p14="http://schemas.microsoft.com/office/powerpoint/2010/main" val="3290242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82639" y="754038"/>
            <a:ext cx="9982200" cy="5137095"/>
          </a:xfrm>
        </p:spPr>
        <p:txBody>
          <a:bodyPr>
            <a:noAutofit/>
          </a:bodyPr>
          <a:lstStyle/>
          <a:p>
            <a:pPr marL="0" indent="0" algn="ctr">
              <a:buNone/>
            </a:pPr>
            <a:r>
              <a:rPr lang="en-US" sz="2400" dirty="0"/>
              <a:t>Think back to the things you have reviewed and learned thus far in this course since you are now at the halfway point.  You are becoming an expert in the nuances of positively handling the behavior of students with exceptionalities in your classroom.  </a:t>
            </a:r>
          </a:p>
          <a:p>
            <a:pPr marL="0" indent="0" algn="ctr">
              <a:buNone/>
            </a:pPr>
            <a:r>
              <a:rPr lang="en-US" sz="2400" dirty="0"/>
              <a:t>Here in Module 4 you will continue that journey and examine methods for developing classroom behavior standards as well as ways to motivate students for success in academics and in their behavior.  This presentation covers the first issue.  You will explore practical ways to develop the behavior expectations within your classroom as well as the reasons for doing so.  </a:t>
            </a:r>
          </a:p>
        </p:txBody>
      </p:sp>
    </p:spTree>
    <p:extLst>
      <p:ext uri="{BB962C8B-B14F-4D97-AF65-F5344CB8AC3E}">
        <p14:creationId xmlns:p14="http://schemas.microsoft.com/office/powerpoint/2010/main" val="2582215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82639" y="754038"/>
            <a:ext cx="9982200" cy="5137095"/>
          </a:xfrm>
        </p:spPr>
        <p:txBody>
          <a:bodyPr>
            <a:noAutofit/>
          </a:bodyPr>
          <a:lstStyle/>
          <a:p>
            <a:pPr marL="0" indent="0" algn="ctr">
              <a:buNone/>
            </a:pPr>
            <a:r>
              <a:rPr lang="en-US" sz="4000" dirty="0"/>
              <a:t>Let’s get started!</a:t>
            </a:r>
          </a:p>
        </p:txBody>
      </p:sp>
    </p:spTree>
    <p:extLst>
      <p:ext uri="{BB962C8B-B14F-4D97-AF65-F5344CB8AC3E}">
        <p14:creationId xmlns:p14="http://schemas.microsoft.com/office/powerpoint/2010/main" val="451088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dirty="0"/>
              <a:t>Extensive Research Indicates That:</a:t>
            </a:r>
          </a:p>
        </p:txBody>
      </p:sp>
      <p:sp>
        <p:nvSpPr>
          <p:cNvPr id="3" name="Content Placeholder 2"/>
          <p:cNvSpPr>
            <a:spLocks noGrp="1"/>
          </p:cNvSpPr>
          <p:nvPr>
            <p:ph idx="1"/>
          </p:nvPr>
        </p:nvSpPr>
        <p:spPr/>
        <p:txBody>
          <a:bodyPr/>
          <a:lstStyle/>
          <a:p>
            <a:r>
              <a:rPr lang="en-US" dirty="0"/>
              <a:t>Effective class management includes careful instructional planning, ongoing monitoring of students, and direct attention to rules and procedures</a:t>
            </a:r>
          </a:p>
          <a:p>
            <a:r>
              <a:rPr lang="en-US" dirty="0"/>
              <a:t>Effective classroom management increases the instructional time available to teachers</a:t>
            </a:r>
          </a:p>
          <a:p>
            <a:r>
              <a:rPr lang="en-US" dirty="0"/>
              <a:t>Classroom disruptions and office referrals are reduced when behavioral expectations are taught, practiced, and retaught</a:t>
            </a:r>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211523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dirty="0"/>
              <a:t>At the Beginning of the School Year, Effective Classroom Managers:</a:t>
            </a:r>
          </a:p>
        </p:txBody>
      </p:sp>
      <p:sp>
        <p:nvSpPr>
          <p:cNvPr id="8195" name="Content Placeholder 2"/>
          <p:cNvSpPr>
            <a:spLocks noGrp="1"/>
          </p:cNvSpPr>
          <p:nvPr>
            <p:ph idx="1"/>
          </p:nvPr>
        </p:nvSpPr>
        <p:spPr/>
        <p:txBody>
          <a:bodyPr/>
          <a:lstStyle/>
          <a:p>
            <a:r>
              <a:rPr lang="en-US" altLang="en-US"/>
              <a:t>Consider how and when to best communicate, teach, and reinforce rules and procedures to students</a:t>
            </a:r>
          </a:p>
          <a:p>
            <a:r>
              <a:rPr lang="en-US" altLang="en-US"/>
              <a:t>Establish well-organized, smooth-flowing, safe classrooms where behavioral expectations are clear to students</a:t>
            </a:r>
          </a:p>
          <a:p>
            <a:r>
              <a:rPr lang="en-US" altLang="en-US"/>
              <a:t>Develop rules and procedures in conjunction with appropriate instructional strategies and with consideration for students’ cultural backgrounds and interests</a:t>
            </a:r>
          </a:p>
          <a:p>
            <a:endParaRPr lang="en-US" altLang="en-US"/>
          </a:p>
          <a:p>
            <a:endParaRPr lang="en-US" altLang="en-US" dirty="0"/>
          </a:p>
        </p:txBody>
      </p:sp>
    </p:spTree>
    <p:extLst>
      <p:ext uri="{BB962C8B-B14F-4D97-AF65-F5344CB8AC3E}">
        <p14:creationId xmlns:p14="http://schemas.microsoft.com/office/powerpoint/2010/main" val="1988653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Rules and Procedures</a:t>
            </a:r>
          </a:p>
        </p:txBody>
      </p:sp>
      <p:sp>
        <p:nvSpPr>
          <p:cNvPr id="3" name="Content Placeholder 2"/>
          <p:cNvSpPr>
            <a:spLocks noGrp="1"/>
          </p:cNvSpPr>
          <p:nvPr>
            <p:ph idx="1"/>
          </p:nvPr>
        </p:nvSpPr>
        <p:spPr/>
        <p:txBody>
          <a:bodyPr/>
          <a:lstStyle/>
          <a:p>
            <a:r>
              <a:rPr lang="en-US" dirty="0"/>
              <a:t>What are they?</a:t>
            </a:r>
          </a:p>
          <a:p>
            <a:r>
              <a:rPr lang="en-US" dirty="0"/>
              <a:t>What are their differences?</a:t>
            </a:r>
            <a:br>
              <a:rPr lang="en-US" u="sng" dirty="0"/>
            </a:br>
            <a:br>
              <a:rPr lang="en-US" u="sng" dirty="0"/>
            </a:br>
            <a:br>
              <a:rPr lang="en-US" u="sng" dirty="0"/>
            </a:br>
            <a:endParaRPr lang="en-US" u="sng" dirty="0"/>
          </a:p>
          <a:p>
            <a:pPr marL="0" indent="0" algn="ctr">
              <a:buNone/>
            </a:pPr>
            <a:r>
              <a:rPr lang="en-US" dirty="0"/>
              <a:t>Let’s see if the video on the following slide clarifies this . . .</a:t>
            </a:r>
          </a:p>
        </p:txBody>
      </p:sp>
    </p:spTree>
    <p:extLst>
      <p:ext uri="{BB962C8B-B14F-4D97-AF65-F5344CB8AC3E}">
        <p14:creationId xmlns:p14="http://schemas.microsoft.com/office/powerpoint/2010/main" val="2269081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Rules and Procedures</a:t>
            </a:r>
          </a:p>
        </p:txBody>
      </p:sp>
      <p:pic>
        <p:nvPicPr>
          <p:cNvPr id="4" name="W8Mq3WUXZOI"/>
          <p:cNvPicPr>
            <a:picLocks noGrp="1" noRot="1" noChangeAspect="1"/>
          </p:cNvPicPr>
          <p:nvPr>
            <p:ph idx="1"/>
            <a:videoFile r:link="rId1"/>
          </p:nvPr>
        </p:nvPicPr>
        <p:blipFill>
          <a:blip r:embed="rId3"/>
          <a:stretch>
            <a:fillRect/>
          </a:stretch>
        </p:blipFill>
        <p:spPr>
          <a:xfrm>
            <a:off x="1104900" y="1502244"/>
            <a:ext cx="7946306" cy="4469797"/>
          </a:xfrm>
          <a:prstGeom prst="rect">
            <a:avLst/>
          </a:prstGeom>
        </p:spPr>
      </p:pic>
      <p:sp>
        <p:nvSpPr>
          <p:cNvPr id="3" name="TextBox 2"/>
          <p:cNvSpPr txBox="1"/>
          <p:nvPr/>
        </p:nvSpPr>
        <p:spPr>
          <a:xfrm>
            <a:off x="1104900" y="5972041"/>
            <a:ext cx="7946306" cy="923330"/>
          </a:xfrm>
          <a:prstGeom prst="rect">
            <a:avLst/>
          </a:prstGeom>
          <a:noFill/>
        </p:spPr>
        <p:txBody>
          <a:bodyPr wrap="square" rtlCol="0">
            <a:spAutoFit/>
          </a:bodyPr>
          <a:lstStyle/>
          <a:p>
            <a:pPr marL="461963" indent="-461963"/>
            <a:r>
              <a:rPr lang="en-US" dirty="0" err="1"/>
              <a:t>Blueartful</a:t>
            </a:r>
            <a:r>
              <a:rPr lang="en-US" dirty="0"/>
              <a:t>. (2013, October 4). </a:t>
            </a:r>
            <a:r>
              <a:rPr lang="en-US" i="1" dirty="0"/>
              <a:t>Rules vs. procedures</a:t>
            </a:r>
            <a:r>
              <a:rPr lang="en-US" dirty="0"/>
              <a:t> [Video file]. Retrieved from </a:t>
            </a:r>
            <a:r>
              <a:rPr lang="en-US" u="sng" dirty="0">
                <a:hlinkClick r:id="rId4"/>
              </a:rPr>
              <a:t>https://youtu.be/W8Mq3WUXZOI </a:t>
            </a:r>
            <a:endParaRPr lang="en-US" dirty="0"/>
          </a:p>
          <a:p>
            <a:endParaRPr lang="en-US" dirty="0"/>
          </a:p>
        </p:txBody>
      </p:sp>
    </p:spTree>
    <p:extLst>
      <p:ext uri="{BB962C8B-B14F-4D97-AF65-F5344CB8AC3E}">
        <p14:creationId xmlns:p14="http://schemas.microsoft.com/office/powerpoint/2010/main" val="2020971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a:t>Key Definitions:  Rules and Procedures</a:t>
            </a:r>
            <a:endParaRPr lang="en-US" altLang="en-US" dirty="0"/>
          </a:p>
        </p:txBody>
      </p:sp>
      <p:sp>
        <p:nvSpPr>
          <p:cNvPr id="9219" name="Content Placeholder 2"/>
          <p:cNvSpPr>
            <a:spLocks noGrp="1"/>
          </p:cNvSpPr>
          <p:nvPr>
            <p:ph idx="1"/>
          </p:nvPr>
        </p:nvSpPr>
        <p:spPr/>
        <p:txBody>
          <a:bodyPr/>
          <a:lstStyle/>
          <a:p>
            <a:r>
              <a:rPr lang="en-US" altLang="en-US" dirty="0"/>
              <a:t>Rules/behavior standards</a:t>
            </a:r>
          </a:p>
          <a:p>
            <a:pPr lvl="1"/>
            <a:r>
              <a:rPr lang="en-US" altLang="en-US" dirty="0"/>
              <a:t>Reflect general standards for behavior</a:t>
            </a:r>
          </a:p>
          <a:p>
            <a:pPr lvl="1"/>
            <a:r>
              <a:rPr lang="en-US" altLang="en-US" dirty="0"/>
              <a:t>Provide guidelines or benchmarks that help students examine behavior and consider the impact on others</a:t>
            </a:r>
          </a:p>
          <a:p>
            <a:r>
              <a:rPr lang="en-US" altLang="en-US" dirty="0"/>
              <a:t>Procedures</a:t>
            </a:r>
          </a:p>
          <a:p>
            <a:pPr lvl="1"/>
            <a:r>
              <a:rPr lang="en-US" altLang="en-US" dirty="0"/>
              <a:t>Establish ways that things get accomplished in the classroom</a:t>
            </a:r>
          </a:p>
          <a:p>
            <a:pPr lvl="1"/>
            <a:r>
              <a:rPr lang="en-US" altLang="en-US" dirty="0"/>
              <a:t>Generally far outnumber rules</a:t>
            </a:r>
          </a:p>
          <a:p>
            <a:pPr lvl="1"/>
            <a:r>
              <a:rPr lang="en-US" altLang="en-US" dirty="0"/>
              <a:t>Change according to need</a:t>
            </a:r>
          </a:p>
          <a:p>
            <a:endParaRPr lang="en-US" altLang="en-US" dirty="0"/>
          </a:p>
        </p:txBody>
      </p:sp>
    </p:spTree>
    <p:extLst>
      <p:ext uri="{BB962C8B-B14F-4D97-AF65-F5344CB8AC3E}">
        <p14:creationId xmlns:p14="http://schemas.microsoft.com/office/powerpoint/2010/main" val="3451873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117600" y="1634067"/>
            <a:ext cx="9982200" cy="4572000"/>
          </a:xfrm>
        </p:spPr>
        <p:txBody>
          <a:bodyPr>
            <a:normAutofit/>
          </a:bodyPr>
          <a:lstStyle/>
          <a:p>
            <a:pPr marL="0" indent="0" algn="ctr">
              <a:buNone/>
            </a:pPr>
            <a:r>
              <a:rPr lang="en-US" sz="3200" dirty="0"/>
              <a:t>Let’s first examine rules.</a:t>
            </a:r>
          </a:p>
        </p:txBody>
      </p:sp>
    </p:spTree>
    <p:extLst>
      <p:ext uri="{BB962C8B-B14F-4D97-AF65-F5344CB8AC3E}">
        <p14:creationId xmlns:p14="http://schemas.microsoft.com/office/powerpoint/2010/main" val="350880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a:t>Effective Rules are Generally:</a:t>
            </a:r>
          </a:p>
        </p:txBody>
      </p:sp>
      <p:sp>
        <p:nvSpPr>
          <p:cNvPr id="10243" name="Content Placeholder 2"/>
          <p:cNvSpPr>
            <a:spLocks noGrp="1"/>
          </p:cNvSpPr>
          <p:nvPr>
            <p:ph idx="1"/>
          </p:nvPr>
        </p:nvSpPr>
        <p:spPr/>
        <p:txBody>
          <a:bodyPr/>
          <a:lstStyle/>
          <a:p>
            <a:r>
              <a:rPr lang="en-US" altLang="en-US"/>
              <a:t>Positively stated</a:t>
            </a:r>
          </a:p>
          <a:p>
            <a:r>
              <a:rPr lang="en-US" altLang="en-US"/>
              <a:t>Few in number</a:t>
            </a:r>
          </a:p>
          <a:p>
            <a:r>
              <a:rPr lang="en-US" altLang="en-US"/>
              <a:t>Focused on “state interests”</a:t>
            </a:r>
          </a:p>
          <a:p>
            <a:r>
              <a:rPr lang="en-US" altLang="en-US"/>
              <a:t>Reflective of student input to the extent possible</a:t>
            </a:r>
          </a:p>
          <a:p>
            <a:r>
              <a:rPr lang="en-US" altLang="en-US"/>
              <a:t>Culturally sensitive</a:t>
            </a:r>
          </a:p>
          <a:p>
            <a:r>
              <a:rPr lang="en-US" altLang="en-US"/>
              <a:t>Developmentally appropriate in nature/scope and in how they’re communicated to students and parents</a:t>
            </a:r>
          </a:p>
          <a:p>
            <a:endParaRPr lang="en-US" altLang="en-US" dirty="0"/>
          </a:p>
        </p:txBody>
      </p:sp>
    </p:spTree>
    <p:extLst>
      <p:ext uri="{BB962C8B-B14F-4D97-AF65-F5344CB8AC3E}">
        <p14:creationId xmlns:p14="http://schemas.microsoft.com/office/powerpoint/2010/main" val="1783616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Has Pointed Out That . . .</a:t>
            </a:r>
          </a:p>
        </p:txBody>
      </p:sp>
      <p:sp>
        <p:nvSpPr>
          <p:cNvPr id="3" name="Content Placeholder 2"/>
          <p:cNvSpPr>
            <a:spLocks noGrp="1"/>
          </p:cNvSpPr>
          <p:nvPr>
            <p:ph idx="1"/>
          </p:nvPr>
        </p:nvSpPr>
        <p:spPr/>
        <p:txBody>
          <a:bodyPr/>
          <a:lstStyle/>
          <a:p>
            <a:r>
              <a:rPr lang="en-US" dirty="0"/>
              <a:t>It may be very effective to develop classroom rules in conjunction with students</a:t>
            </a:r>
          </a:p>
        </p:txBody>
      </p:sp>
    </p:spTree>
    <p:extLst>
      <p:ext uri="{BB962C8B-B14F-4D97-AF65-F5344CB8AC3E}">
        <p14:creationId xmlns:p14="http://schemas.microsoft.com/office/powerpoint/2010/main" val="696939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a:t>Helping Students Understand the Value of Rules/Behavior Standards</a:t>
            </a:r>
            <a:endParaRPr lang="en-US" altLang="en-US" dirty="0"/>
          </a:p>
        </p:txBody>
      </p:sp>
      <p:sp>
        <p:nvSpPr>
          <p:cNvPr id="4" name="Content Placeholder 2"/>
          <p:cNvSpPr>
            <a:spLocks noGrp="1"/>
          </p:cNvSpPr>
          <p:nvPr>
            <p:ph idx="1"/>
          </p:nvPr>
        </p:nvSpPr>
        <p:spPr/>
        <p:txBody>
          <a:bodyPr/>
          <a:lstStyle/>
          <a:p>
            <a:r>
              <a:rPr lang="en-US" altLang="en-US"/>
              <a:t>Present/reinforce the idea that rules benefit people who must work together</a:t>
            </a:r>
          </a:p>
          <a:p>
            <a:r>
              <a:rPr lang="en-US" altLang="en-US"/>
              <a:t>Consider cultural influences and power differentials</a:t>
            </a:r>
          </a:p>
          <a:p>
            <a:r>
              <a:rPr lang="en-US" altLang="en-US"/>
              <a:t>Consider a focus on constitutional rights as a foundation for rules/standards, with these areas of coverage:</a:t>
            </a:r>
          </a:p>
          <a:p>
            <a:pPr lvl="1"/>
            <a:r>
              <a:rPr lang="en-US" altLang="en-US"/>
              <a:t>Health and safety</a:t>
            </a:r>
          </a:p>
          <a:p>
            <a:pPr lvl="1"/>
            <a:r>
              <a:rPr lang="en-US" altLang="en-US"/>
              <a:t>Property loss/damage</a:t>
            </a:r>
          </a:p>
          <a:p>
            <a:pPr lvl="1"/>
            <a:r>
              <a:rPr lang="en-US" altLang="en-US"/>
              <a:t>Legitimate educational purpose</a:t>
            </a:r>
          </a:p>
          <a:p>
            <a:pPr lvl="1"/>
            <a:r>
              <a:rPr lang="en-US" altLang="en-US"/>
              <a:t>Serious disruption of the educational process</a:t>
            </a:r>
          </a:p>
          <a:p>
            <a:endParaRPr lang="en-US" altLang="en-US" dirty="0"/>
          </a:p>
        </p:txBody>
      </p:sp>
    </p:spTree>
    <p:extLst>
      <p:ext uri="{BB962C8B-B14F-4D97-AF65-F5344CB8AC3E}">
        <p14:creationId xmlns:p14="http://schemas.microsoft.com/office/powerpoint/2010/main" val="524815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a:t>Steps in Developing Classroom Behavior Standards with Students</a:t>
            </a:r>
          </a:p>
        </p:txBody>
      </p:sp>
      <p:sp>
        <p:nvSpPr>
          <p:cNvPr id="2" name="Content Placeholder 1"/>
          <p:cNvSpPr>
            <a:spLocks noGrp="1"/>
          </p:cNvSpPr>
          <p:nvPr>
            <p:ph idx="1"/>
          </p:nvPr>
        </p:nvSpPr>
        <p:spPr/>
        <p:txBody>
          <a:bodyPr/>
          <a:lstStyle/>
          <a:p>
            <a:r>
              <a:rPr lang="en-US" altLang="en-US"/>
              <a:t>Discuss the value of having standards/rules</a:t>
            </a:r>
          </a:p>
          <a:p>
            <a:r>
              <a:rPr lang="en-US" altLang="en-US"/>
              <a:t>Develop a list of standards (3-6)</a:t>
            </a:r>
          </a:p>
          <a:p>
            <a:pPr lvl="2"/>
            <a:r>
              <a:rPr lang="en-US" altLang="en-US"/>
              <a:t>Positively stated</a:t>
            </a:r>
          </a:p>
          <a:p>
            <a:pPr lvl="2"/>
            <a:r>
              <a:rPr lang="en-US" altLang="en-US"/>
              <a:t>Clearly separate from procedures</a:t>
            </a:r>
          </a:p>
          <a:p>
            <a:pPr lvl="2"/>
            <a:r>
              <a:rPr lang="en-US" altLang="en-US"/>
              <a:t>Focus on time/concept/manner</a:t>
            </a:r>
          </a:p>
          <a:p>
            <a:r>
              <a:rPr lang="en-US" altLang="en-US"/>
              <a:t>Obtain student commitment to the standards</a:t>
            </a:r>
          </a:p>
          <a:p>
            <a:pPr lvl="2"/>
            <a:r>
              <a:rPr lang="en-US" altLang="en-US"/>
              <a:t>Have students and others as appropriate sign commitment</a:t>
            </a:r>
          </a:p>
          <a:p>
            <a:r>
              <a:rPr lang="en-US" altLang="en-US"/>
              <a:t>Monitor and review the standards</a:t>
            </a:r>
          </a:p>
          <a:p>
            <a:pPr lvl="2"/>
            <a:r>
              <a:rPr lang="en-US" altLang="en-US"/>
              <a:t>Plan for new students</a:t>
            </a:r>
          </a:p>
          <a:p>
            <a:pPr lvl="2"/>
            <a:r>
              <a:rPr lang="en-US" altLang="en-US"/>
              <a:t>Review at key times</a:t>
            </a:r>
          </a:p>
          <a:p>
            <a:endParaRPr lang="en-US" altLang="en-US"/>
          </a:p>
          <a:p>
            <a:endParaRPr lang="en-US" dirty="0"/>
          </a:p>
        </p:txBody>
      </p:sp>
    </p:spTree>
    <p:extLst>
      <p:ext uri="{BB962C8B-B14F-4D97-AF65-F5344CB8AC3E}">
        <p14:creationId xmlns:p14="http://schemas.microsoft.com/office/powerpoint/2010/main" val="2104128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a:t>In Obtaining Student Commitment to the Rules, Remember:</a:t>
            </a:r>
          </a:p>
        </p:txBody>
      </p:sp>
      <p:sp>
        <p:nvSpPr>
          <p:cNvPr id="11267" name="Content Placeholder 2"/>
          <p:cNvSpPr>
            <a:spLocks noGrp="1"/>
          </p:cNvSpPr>
          <p:nvPr>
            <p:ph idx="1"/>
          </p:nvPr>
        </p:nvSpPr>
        <p:spPr/>
        <p:txBody>
          <a:bodyPr/>
          <a:lstStyle/>
          <a:p>
            <a:r>
              <a:rPr lang="en-US" altLang="en-US" dirty="0"/>
              <a:t>It’s helpful to have students articulate why the rule is of benefit to the group</a:t>
            </a:r>
          </a:p>
          <a:p>
            <a:r>
              <a:rPr lang="en-US" altLang="en-US" dirty="0"/>
              <a:t>Some students will doubt their ability to follow the rules</a:t>
            </a:r>
          </a:p>
          <a:p>
            <a:r>
              <a:rPr lang="en-US" altLang="en-US" dirty="0"/>
              <a:t>Students need reassurance that the teacher will help teach them how to comply with the behavioral expectations</a:t>
            </a:r>
          </a:p>
          <a:p>
            <a:r>
              <a:rPr lang="en-US" altLang="en-US" dirty="0"/>
              <a:t>Making parents and family members aware of the rules is generally helpful and expected</a:t>
            </a:r>
          </a:p>
          <a:p>
            <a:r>
              <a:rPr lang="en-US" altLang="en-US" dirty="0"/>
              <a:t>High school students may respond poorly to discussion of expectations, as they view themselves as responsible/mature</a:t>
            </a:r>
          </a:p>
          <a:p>
            <a:endParaRPr lang="en-US" altLang="en-US" dirty="0"/>
          </a:p>
        </p:txBody>
      </p:sp>
    </p:spTree>
    <p:extLst>
      <p:ext uri="{BB962C8B-B14F-4D97-AF65-F5344CB8AC3E}">
        <p14:creationId xmlns:p14="http://schemas.microsoft.com/office/powerpoint/2010/main" val="2552776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t>When Establishing Rules/Procedures:</a:t>
            </a:r>
          </a:p>
        </p:txBody>
      </p:sp>
      <p:sp>
        <p:nvSpPr>
          <p:cNvPr id="11267" name="Content Placeholder 2"/>
          <p:cNvSpPr>
            <a:spLocks noGrp="1"/>
          </p:cNvSpPr>
          <p:nvPr>
            <p:ph idx="1"/>
          </p:nvPr>
        </p:nvSpPr>
        <p:spPr/>
        <p:txBody>
          <a:bodyPr/>
          <a:lstStyle/>
          <a:p>
            <a:r>
              <a:rPr lang="en-US" altLang="en-US" dirty="0"/>
              <a:t>Allow flexibility as appropriate to the circumstance/desired behavior (e.g., cell phone use)</a:t>
            </a:r>
          </a:p>
          <a:p>
            <a:r>
              <a:rPr lang="en-US" altLang="en-US" dirty="0"/>
              <a:t>Respect students’ legitimate needs and cultures</a:t>
            </a:r>
          </a:p>
          <a:p>
            <a:r>
              <a:rPr lang="en-US" altLang="en-US" dirty="0"/>
              <a:t>Teach expectations creatively and thoroughly in a developmentally appropriate manner</a:t>
            </a:r>
          </a:p>
          <a:p>
            <a:r>
              <a:rPr lang="en-US" altLang="en-US" dirty="0"/>
              <a:t>Use visuals as appropriate</a:t>
            </a:r>
          </a:p>
          <a:p>
            <a:r>
              <a:rPr lang="en-US" altLang="en-US" dirty="0"/>
              <a:t>Ensure students know how to do the desired behavior</a:t>
            </a:r>
          </a:p>
          <a:p>
            <a:r>
              <a:rPr lang="en-US" altLang="en-US" dirty="0"/>
              <a:t>Consider a developmental approach</a:t>
            </a:r>
          </a:p>
          <a:p>
            <a:r>
              <a:rPr lang="en-US" altLang="en-US" dirty="0"/>
              <a:t>Consider changing your own behavior</a:t>
            </a:r>
          </a:p>
          <a:p>
            <a:endParaRPr lang="en-US" altLang="en-US" dirty="0"/>
          </a:p>
        </p:txBody>
      </p:sp>
    </p:spTree>
    <p:extLst>
      <p:ext uri="{BB962C8B-B14F-4D97-AF65-F5344CB8AC3E}">
        <p14:creationId xmlns:p14="http://schemas.microsoft.com/office/powerpoint/2010/main" val="4156219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a:t>When Teaching and Monitoring Classroom Rules:</a:t>
            </a:r>
          </a:p>
        </p:txBody>
      </p:sp>
      <p:sp>
        <p:nvSpPr>
          <p:cNvPr id="11267" name="Content Placeholder 2"/>
          <p:cNvSpPr>
            <a:spLocks noGrp="1"/>
          </p:cNvSpPr>
          <p:nvPr>
            <p:ph idx="1"/>
          </p:nvPr>
        </p:nvSpPr>
        <p:spPr/>
        <p:txBody>
          <a:bodyPr/>
          <a:lstStyle/>
          <a:p>
            <a:r>
              <a:rPr lang="en-US" altLang="en-US" dirty="0"/>
              <a:t>Allow students to role play and give examples/non-examples of behaviors that follow the rules</a:t>
            </a:r>
          </a:p>
          <a:p>
            <a:r>
              <a:rPr lang="en-US" altLang="en-US" dirty="0"/>
              <a:t>Review frequently at the start of the school year, and at key points throughout the year (e.g., after holiday breaks)</a:t>
            </a:r>
          </a:p>
          <a:p>
            <a:r>
              <a:rPr lang="en-US" altLang="en-US" dirty="0"/>
              <a:t>Display the rules in a prominent place (grades K-middle school)</a:t>
            </a:r>
          </a:p>
          <a:p>
            <a:r>
              <a:rPr lang="en-US" altLang="en-US" dirty="0"/>
              <a:t>Review with each student who enters the class</a:t>
            </a:r>
          </a:p>
          <a:p>
            <a:r>
              <a:rPr lang="en-US" altLang="en-US" dirty="0"/>
              <a:t>Consider creating behavior standards for the teacher as part of a contract with students</a:t>
            </a:r>
          </a:p>
        </p:txBody>
      </p:sp>
    </p:spTree>
    <p:extLst>
      <p:ext uri="{BB962C8B-B14F-4D97-AF65-F5344CB8AC3E}">
        <p14:creationId xmlns:p14="http://schemas.microsoft.com/office/powerpoint/2010/main" val="2287545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117600" y="1634067"/>
            <a:ext cx="9982200" cy="4572000"/>
          </a:xfrm>
        </p:spPr>
        <p:txBody>
          <a:bodyPr>
            <a:normAutofit/>
          </a:bodyPr>
          <a:lstStyle/>
          <a:p>
            <a:pPr marL="0" indent="0" algn="ctr">
              <a:buNone/>
            </a:pPr>
            <a:r>
              <a:rPr lang="en-US" sz="3200" dirty="0"/>
              <a:t>Now let’s move on to procedures.</a:t>
            </a:r>
          </a:p>
        </p:txBody>
      </p:sp>
    </p:spTree>
    <p:extLst>
      <p:ext uri="{BB962C8B-B14F-4D97-AF65-F5344CB8AC3E}">
        <p14:creationId xmlns:p14="http://schemas.microsoft.com/office/powerpoint/2010/main" val="1004350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a:t>Effective Procedures</a:t>
            </a:r>
            <a:endParaRPr lang="en-US" altLang="en-US" dirty="0"/>
          </a:p>
        </p:txBody>
      </p:sp>
      <p:sp>
        <p:nvSpPr>
          <p:cNvPr id="11267" name="Content Placeholder 2"/>
          <p:cNvSpPr>
            <a:spLocks noGrp="1"/>
          </p:cNvSpPr>
          <p:nvPr>
            <p:ph idx="1"/>
          </p:nvPr>
        </p:nvSpPr>
        <p:spPr/>
        <p:txBody>
          <a:bodyPr/>
          <a:lstStyle/>
          <a:p>
            <a:r>
              <a:rPr lang="en-US" altLang="en-US" dirty="0"/>
              <a:t>Address a variety of aspects of school space and behavior</a:t>
            </a:r>
          </a:p>
          <a:p>
            <a:pPr marL="639763" lvl="2">
              <a:tabLst>
                <a:tab pos="515938" algn="l"/>
              </a:tabLst>
            </a:pPr>
            <a:r>
              <a:rPr lang="en-US" altLang="en-US" sz="1800" dirty="0"/>
              <a:t>Room areas (desks, tables, centers, etc.)</a:t>
            </a:r>
          </a:p>
          <a:p>
            <a:pPr marL="639763" lvl="2">
              <a:tabLst>
                <a:tab pos="515938" algn="l"/>
              </a:tabLst>
            </a:pPr>
            <a:r>
              <a:rPr lang="en-US" altLang="en-US" sz="1800" dirty="0"/>
              <a:t>School areas (bathrooms, cafeteria, etc.)</a:t>
            </a:r>
          </a:p>
          <a:p>
            <a:pPr marL="639763" lvl="2">
              <a:tabLst>
                <a:tab pos="515938" algn="l"/>
              </a:tabLst>
            </a:pPr>
            <a:r>
              <a:rPr lang="en-US" altLang="en-US" sz="1800" dirty="0"/>
              <a:t>Whole-class activities/seatwork (participation, work submission, etc.)</a:t>
            </a:r>
          </a:p>
          <a:p>
            <a:pPr marL="639763" lvl="2">
              <a:tabLst>
                <a:tab pos="515938" algn="l"/>
              </a:tabLst>
            </a:pPr>
            <a:r>
              <a:rPr lang="en-US" altLang="en-US" sz="1800" dirty="0"/>
              <a:t>Small-group activities (movement into and out of groups, materials, etc.)</a:t>
            </a:r>
          </a:p>
          <a:p>
            <a:pPr marL="639763" lvl="2">
              <a:tabLst>
                <a:tab pos="515938" algn="l"/>
              </a:tabLst>
            </a:pPr>
            <a:r>
              <a:rPr lang="en-US" altLang="en-US" sz="1800" dirty="0"/>
              <a:t>Other (beginning/end of school day, drills, interruptions, cell phone use, etc.)</a:t>
            </a:r>
          </a:p>
          <a:p>
            <a:pPr marL="0" indent="0">
              <a:buNone/>
            </a:pPr>
            <a:endParaRPr lang="en-US" altLang="en-US" dirty="0"/>
          </a:p>
        </p:txBody>
      </p:sp>
    </p:spTree>
    <p:extLst>
      <p:ext uri="{BB962C8B-B14F-4D97-AF65-F5344CB8AC3E}">
        <p14:creationId xmlns:p14="http://schemas.microsoft.com/office/powerpoint/2010/main" val="2753169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a:t>Steps in Teaching Classroom Procedures</a:t>
            </a:r>
            <a:endParaRPr lang="en-US" altLang="en-US" dirty="0"/>
          </a:p>
        </p:txBody>
      </p:sp>
      <p:sp>
        <p:nvSpPr>
          <p:cNvPr id="11267" name="Content Placeholder 2"/>
          <p:cNvSpPr>
            <a:spLocks noGrp="1"/>
          </p:cNvSpPr>
          <p:nvPr>
            <p:ph idx="1"/>
          </p:nvPr>
        </p:nvSpPr>
        <p:spPr/>
        <p:txBody>
          <a:bodyPr/>
          <a:lstStyle/>
          <a:p>
            <a:r>
              <a:rPr lang="en-US" altLang="en-US" dirty="0"/>
              <a:t>Discuss the need for the procedure</a:t>
            </a:r>
          </a:p>
          <a:p>
            <a:r>
              <a:rPr lang="en-US" altLang="en-US" dirty="0"/>
              <a:t>Solicit student input and ideas as appropriate</a:t>
            </a:r>
          </a:p>
          <a:p>
            <a:r>
              <a:rPr lang="en-US" altLang="en-US" dirty="0"/>
              <a:t>Have students practice the procedures</a:t>
            </a:r>
          </a:p>
          <a:p>
            <a:r>
              <a:rPr lang="en-US" altLang="en-US" dirty="0"/>
              <a:t>Reinforce the correct behavior</a:t>
            </a:r>
          </a:p>
        </p:txBody>
      </p:sp>
    </p:spTree>
    <p:extLst>
      <p:ext uri="{BB962C8B-B14F-4D97-AF65-F5344CB8AC3E}">
        <p14:creationId xmlns:p14="http://schemas.microsoft.com/office/powerpoint/2010/main" val="851054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99067" y="1481666"/>
            <a:ext cx="9982200" cy="4572000"/>
          </a:xfrm>
        </p:spPr>
        <p:txBody>
          <a:bodyPr>
            <a:normAutofit/>
          </a:bodyPr>
          <a:lstStyle/>
          <a:p>
            <a:pPr marL="0" indent="0" algn="ctr">
              <a:buNone/>
            </a:pPr>
            <a:r>
              <a:rPr lang="en-US" altLang="en-US" sz="2800" dirty="0"/>
              <a:t>Teachers should respond to almost every violation of a rule or procedure, particularly at the start of the semester/year, as a means of ensuring later compliance with the expectation</a:t>
            </a:r>
          </a:p>
        </p:txBody>
      </p:sp>
    </p:spTree>
    <p:extLst>
      <p:ext uri="{BB962C8B-B14F-4D97-AF65-F5344CB8AC3E}">
        <p14:creationId xmlns:p14="http://schemas.microsoft.com/office/powerpoint/2010/main" val="1446499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87654" y="1128563"/>
            <a:ext cx="9982200" cy="4572000"/>
          </a:xfrm>
        </p:spPr>
        <p:txBody>
          <a:bodyPr>
            <a:normAutofit/>
          </a:bodyPr>
          <a:lstStyle/>
          <a:p>
            <a:pPr marL="0" indent="0" algn="ctr">
              <a:buNone/>
            </a:pPr>
            <a:r>
              <a:rPr lang="en-US" sz="2800" dirty="0"/>
              <a:t>To tie everything in this presentation together, you will now view a video by Harry Wong.  Find the details on how to obtain this video on the following slide.</a:t>
            </a:r>
          </a:p>
        </p:txBody>
      </p:sp>
    </p:spTree>
    <p:extLst>
      <p:ext uri="{BB962C8B-B14F-4D97-AF65-F5344CB8AC3E}">
        <p14:creationId xmlns:p14="http://schemas.microsoft.com/office/powerpoint/2010/main" val="3280077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4900" y="76200"/>
            <a:ext cx="10610850" cy="1096962"/>
          </a:xfrm>
        </p:spPr>
        <p:txBody>
          <a:bodyPr/>
          <a:lstStyle/>
          <a:p>
            <a:r>
              <a:rPr lang="en-US" i="1" dirty="0"/>
              <a:t>Procedures and Routines:  The Effective Teacher  </a:t>
            </a:r>
            <a:r>
              <a:rPr lang="en-US" dirty="0"/>
              <a:t>by Harry Wong</a:t>
            </a:r>
          </a:p>
        </p:txBody>
      </p:sp>
      <p:sp>
        <p:nvSpPr>
          <p:cNvPr id="3" name="Content Placeholder 2"/>
          <p:cNvSpPr>
            <a:spLocks noGrp="1"/>
          </p:cNvSpPr>
          <p:nvPr>
            <p:ph idx="1"/>
          </p:nvPr>
        </p:nvSpPr>
        <p:spPr>
          <a:xfrm>
            <a:off x="1104900" y="1600200"/>
            <a:ext cx="9982200" cy="5086350"/>
          </a:xfrm>
        </p:spPr>
        <p:txBody>
          <a:bodyPr>
            <a:normAutofit fontScale="92500" lnSpcReduction="10000"/>
          </a:bodyPr>
          <a:lstStyle/>
          <a:p>
            <a:pPr>
              <a:lnSpc>
                <a:spcPct val="120000"/>
              </a:lnSpc>
            </a:pPr>
            <a:r>
              <a:rPr lang="en-US" sz="2100" dirty="0"/>
              <a:t>Locate the video.  To do this, you will utilize the Barry Library and access the film where you can view it at your leisure,  Here are the steps </a:t>
            </a:r>
            <a:r>
              <a:rPr lang="en-US" dirty="0"/>
              <a:t>to follow:</a:t>
            </a:r>
          </a:p>
          <a:p>
            <a:pPr lvl="1">
              <a:lnSpc>
                <a:spcPct val="120000"/>
              </a:lnSpc>
            </a:pPr>
            <a:r>
              <a:rPr lang="en-US" dirty="0"/>
              <a:t>Go to the site for the Barry Library.  You can do this several ways:</a:t>
            </a:r>
          </a:p>
          <a:p>
            <a:pPr lvl="2">
              <a:lnSpc>
                <a:spcPct val="120000"/>
              </a:lnSpc>
            </a:pPr>
            <a:r>
              <a:rPr lang="en-US" dirty="0"/>
              <a:t>From your internet window, type the URL  </a:t>
            </a:r>
            <a:r>
              <a:rPr lang="en-US" b="1" dirty="0"/>
              <a:t>www.barry.edu/library-services</a:t>
            </a:r>
            <a:r>
              <a:rPr lang="en-US" dirty="0"/>
              <a:t> and hit your Enter key</a:t>
            </a:r>
          </a:p>
          <a:p>
            <a:pPr lvl="2">
              <a:lnSpc>
                <a:spcPct val="120000"/>
              </a:lnSpc>
            </a:pPr>
            <a:r>
              <a:rPr lang="en-US" dirty="0"/>
              <a:t>From BUCWIS, click on the link for </a:t>
            </a:r>
            <a:r>
              <a:rPr lang="en-US" b="1" dirty="0"/>
              <a:t>LIBRARY SERVICES </a:t>
            </a:r>
            <a:r>
              <a:rPr lang="en-US" dirty="0"/>
              <a:t>near the middle of the page</a:t>
            </a:r>
          </a:p>
          <a:p>
            <a:pPr lvl="1">
              <a:lnSpc>
                <a:spcPct val="120000"/>
              </a:lnSpc>
            </a:pPr>
            <a:r>
              <a:rPr lang="en-US" dirty="0"/>
              <a:t>Once you ae in the home page for the Library, scroll down to see Library Resources.  Under it are links to many Library resources.  Click on the link for </a:t>
            </a:r>
            <a:r>
              <a:rPr lang="en-US" b="1" dirty="0"/>
              <a:t>Databases by Subject </a:t>
            </a:r>
            <a:r>
              <a:rPr lang="en-US" dirty="0"/>
              <a:t>in the first column.</a:t>
            </a:r>
          </a:p>
          <a:p>
            <a:pPr lvl="1">
              <a:lnSpc>
                <a:spcPct val="120000"/>
              </a:lnSpc>
            </a:pPr>
            <a:r>
              <a:rPr lang="en-US" dirty="0"/>
              <a:t>Once you are on the Databases by Subject page, click on the link for </a:t>
            </a:r>
            <a:r>
              <a:rPr lang="en-US" b="1" dirty="0"/>
              <a:t>Education</a:t>
            </a:r>
            <a:endParaRPr lang="en-US" dirty="0"/>
          </a:p>
          <a:p>
            <a:pPr lvl="2">
              <a:lnSpc>
                <a:spcPct val="120000"/>
              </a:lnSpc>
            </a:pPr>
            <a:r>
              <a:rPr lang="en-US" dirty="0"/>
              <a:t>The Educations page shows a lengthy list of electronic databases sorted by subject</a:t>
            </a:r>
          </a:p>
          <a:p>
            <a:pPr lvl="1">
              <a:lnSpc>
                <a:spcPct val="120000"/>
              </a:lnSpc>
            </a:pPr>
            <a:r>
              <a:rPr lang="en-US" dirty="0"/>
              <a:t>Scroll down to find the link for </a:t>
            </a:r>
            <a:r>
              <a:rPr lang="en-US" b="1" dirty="0"/>
              <a:t>Films on Demand</a:t>
            </a:r>
            <a:r>
              <a:rPr lang="en-US" dirty="0"/>
              <a:t>; click this link</a:t>
            </a:r>
          </a:p>
          <a:p>
            <a:pPr lvl="1">
              <a:lnSpc>
                <a:spcPct val="120000"/>
              </a:lnSpc>
            </a:pPr>
            <a:r>
              <a:rPr lang="en-US" dirty="0"/>
              <a:t>Once on the Films on Demand page, the easiest and quickest way to locate the video is to type all or part of the video name</a:t>
            </a:r>
          </a:p>
          <a:p>
            <a:pPr lvl="2">
              <a:lnSpc>
                <a:spcPct val="120000"/>
              </a:lnSpc>
            </a:pPr>
            <a:r>
              <a:rPr lang="en-US" dirty="0"/>
              <a:t>Type </a:t>
            </a:r>
            <a:r>
              <a:rPr lang="en-US" b="1" dirty="0"/>
              <a:t>Procedures and Routines </a:t>
            </a:r>
            <a:r>
              <a:rPr lang="en-US" dirty="0"/>
              <a:t>and hit the Enter key or click on the magnifying glass icon</a:t>
            </a:r>
          </a:p>
          <a:p>
            <a:pPr lvl="2">
              <a:lnSpc>
                <a:spcPct val="120000"/>
              </a:lnSpc>
            </a:pPr>
            <a:r>
              <a:rPr lang="en-US" dirty="0"/>
              <a:t>This will take you to a page where a number of videos appear</a:t>
            </a:r>
          </a:p>
        </p:txBody>
      </p:sp>
    </p:spTree>
    <p:extLst>
      <p:ext uri="{BB962C8B-B14F-4D97-AF65-F5344CB8AC3E}">
        <p14:creationId xmlns:p14="http://schemas.microsoft.com/office/powerpoint/2010/main" val="1319873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this first presentation of Module 4, we addressed:</a:t>
            </a:r>
          </a:p>
        </p:txBody>
      </p:sp>
      <p:sp>
        <p:nvSpPr>
          <p:cNvPr id="3" name="Content Placeholder 2"/>
          <p:cNvSpPr>
            <a:spLocks noGrp="1"/>
          </p:cNvSpPr>
          <p:nvPr>
            <p:ph idx="1"/>
          </p:nvPr>
        </p:nvSpPr>
        <p:spPr/>
        <p:txBody>
          <a:bodyPr>
            <a:normAutofit/>
          </a:bodyPr>
          <a:lstStyle/>
          <a:p>
            <a:pPr lvl="0"/>
            <a:r>
              <a:rPr lang="en-US" dirty="0"/>
              <a:t>Starting the school year right</a:t>
            </a:r>
          </a:p>
          <a:p>
            <a:pPr lvl="0"/>
            <a:r>
              <a:rPr lang="en-US" dirty="0"/>
              <a:t>Rules</a:t>
            </a:r>
          </a:p>
          <a:p>
            <a:pPr lvl="0"/>
            <a:r>
              <a:rPr lang="en-US" dirty="0"/>
              <a:t>Procedures</a:t>
            </a:r>
          </a:p>
        </p:txBody>
      </p:sp>
    </p:spTree>
    <p:extLst>
      <p:ext uri="{BB962C8B-B14F-4D97-AF65-F5344CB8AC3E}">
        <p14:creationId xmlns:p14="http://schemas.microsoft.com/office/powerpoint/2010/main" val="155066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Before moving forward . . .</a:t>
            </a:r>
          </a:p>
        </p:txBody>
      </p:sp>
      <p:sp>
        <p:nvSpPr>
          <p:cNvPr id="3" name="Content Placeholder 2"/>
          <p:cNvSpPr>
            <a:spLocks noGrp="1"/>
          </p:cNvSpPr>
          <p:nvPr>
            <p:ph idx="1"/>
          </p:nvPr>
        </p:nvSpPr>
        <p:spPr/>
        <p:txBody>
          <a:bodyPr/>
          <a:lstStyle/>
          <a:p>
            <a:r>
              <a:rPr lang="en-US" dirty="0"/>
              <a:t>Review the previous slide</a:t>
            </a:r>
          </a:p>
          <a:p>
            <a:r>
              <a:rPr lang="en-US" dirty="0"/>
              <a:t>Decide if you are comfortable with the information presented in this presentation</a:t>
            </a:r>
          </a:p>
          <a:p>
            <a:pPr lvl="1"/>
            <a:r>
              <a:rPr lang="en-US" dirty="0"/>
              <a:t>If you are not comfortable, please go back and view all or part of this presentation again; if you continue to have questions, then please use the </a:t>
            </a:r>
            <a:r>
              <a:rPr lang="en-US" b="1" dirty="0"/>
              <a:t>Ask Questions Here! </a:t>
            </a:r>
            <a:r>
              <a:rPr lang="en-US" dirty="0"/>
              <a:t>page in the </a:t>
            </a:r>
            <a:r>
              <a:rPr lang="en-US" b="1" i="1" dirty="0"/>
              <a:t>Getting Started</a:t>
            </a:r>
            <a:r>
              <a:rPr lang="en-US" dirty="0"/>
              <a:t> area to get assistance</a:t>
            </a:r>
          </a:p>
          <a:p>
            <a:pPr lvl="1"/>
            <a:r>
              <a:rPr lang="en-US" dirty="0"/>
              <a:t>If you are comfortable, then you may with the remaining steps to cover in Module 4</a:t>
            </a:r>
          </a:p>
        </p:txBody>
      </p:sp>
    </p:spTree>
    <p:extLst>
      <p:ext uri="{BB962C8B-B14F-4D97-AF65-F5344CB8AC3E}">
        <p14:creationId xmlns:p14="http://schemas.microsoft.com/office/powerpoint/2010/main" val="2946531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92573" y="2088107"/>
            <a:ext cx="8134065" cy="1802558"/>
          </a:xfrm>
          <a:prstGeom prst="rect">
            <a:avLst/>
          </a:prstGeom>
          <a:noFill/>
        </p:spPr>
        <p:txBody>
          <a:bodyPr wrap="none" lIns="91440" tIns="45720" rIns="91440" bIns="45720">
            <a:prstTxWarp prst="textCanUp">
              <a:avLst/>
            </a:prstTxWarp>
            <a:spAutoFit/>
          </a:bodyPr>
          <a:lstStyle/>
          <a:p>
            <a:pPr algn="ctr"/>
            <a:r>
              <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Thank You!</a:t>
            </a:r>
          </a:p>
        </p:txBody>
      </p:sp>
    </p:spTree>
    <p:extLst>
      <p:ext uri="{BB962C8B-B14F-4D97-AF65-F5344CB8AC3E}">
        <p14:creationId xmlns:p14="http://schemas.microsoft.com/office/powerpoint/2010/main" val="3921279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1E720F-F05D-4536-9C34-0CFCED65D3B7}">
  <ds:schemaRefs>
    <ds:schemaRef ds:uri="http://schemas.microsoft.com/sharepoint/v3/contenttype/forms"/>
  </ds:schemaRefs>
</ds:datastoreItem>
</file>

<file path=customXml/itemProps2.xml><?xml version="1.0" encoding="utf-8"?>
<ds:datastoreItem xmlns:ds="http://schemas.openxmlformats.org/officeDocument/2006/customXml" ds:itemID="{8CDDBB83-77C1-4099-A0AA-289882E745E2}">
  <ds:schemaRefs>
    <ds:schemaRef ds:uri="http://purl.org/dc/terms/"/>
    <ds:schemaRef ds:uri="4873beb7-5857-4685-be1f-d57550cc96cc"/>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schemas.microsoft.com/office/2006/metadata/properties"/>
    <ds:schemaRef ds:uri="http://www.w3.org/XML/1998/namespace"/>
    <ds:schemaRef ds:uri="http://purl.org/dc/elements/1.1/"/>
  </ds:schemaRefs>
</ds:datastoreItem>
</file>

<file path=customXml/itemProps3.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Academic presentation, pinstripe and ribbon design (widescreen)</Template>
  <TotalTime>981</TotalTime>
  <Words>1156</Words>
  <Application>Microsoft Office PowerPoint</Application>
  <PresentationFormat>Widescreen</PresentationFormat>
  <Paragraphs>126</Paragraphs>
  <Slides>27</Slides>
  <Notes>2</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Euphemia</vt:lpstr>
      <vt:lpstr>Plantagenet Cherokee</vt:lpstr>
      <vt:lpstr>Wingdings</vt:lpstr>
      <vt:lpstr>Academic Literature 16x9</vt:lpstr>
      <vt:lpstr>Developing Standards for Classroom Behavior</vt:lpstr>
      <vt:lpstr>Topic to be Covered in this Presentation</vt:lpstr>
      <vt:lpstr>Reflection</vt:lpstr>
      <vt:lpstr>PowerPoint Presentation</vt:lpstr>
      <vt:lpstr>PowerPoint Presentation</vt:lpstr>
      <vt:lpstr>Extensive Research Indicates That:</vt:lpstr>
      <vt:lpstr>At the Beginning of the School Year, Effective Classroom Managers:</vt:lpstr>
      <vt:lpstr>Rules and Procedures</vt:lpstr>
      <vt:lpstr>Rules and Procedures</vt:lpstr>
      <vt:lpstr>Key Definitions:  Rules and Procedures</vt:lpstr>
      <vt:lpstr>PowerPoint Presentation</vt:lpstr>
      <vt:lpstr>Effective Rules are Generally:</vt:lpstr>
      <vt:lpstr>Research Has Pointed Out That . . .</vt:lpstr>
      <vt:lpstr>Helping Students Understand the Value of Rules/Behavior Standards</vt:lpstr>
      <vt:lpstr>Steps in Developing Classroom Behavior Standards with Students</vt:lpstr>
      <vt:lpstr>In Obtaining Student Commitment to the Rules, Remember:</vt:lpstr>
      <vt:lpstr>When Establishing Rules/Procedures:</vt:lpstr>
      <vt:lpstr>When Teaching and Monitoring Classroom Rules:</vt:lpstr>
      <vt:lpstr>PowerPoint Presentation</vt:lpstr>
      <vt:lpstr>Effective Procedures</vt:lpstr>
      <vt:lpstr>Steps in Teaching Classroom Procedures</vt:lpstr>
      <vt:lpstr>PowerPoint Presentation</vt:lpstr>
      <vt:lpstr>PowerPoint Presentation</vt:lpstr>
      <vt:lpstr>Procedures and Routines:  The Effective Teacher  by Harry Wong</vt:lpstr>
      <vt:lpstr>In this first presentation of Module 4, we addressed:</vt:lpstr>
      <vt:lpstr>Before moving forward . .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With Picture Layout</dc:title>
  <dc:creator>Susan Hildenbrand</dc:creator>
  <cp:lastModifiedBy>Vanitra C. Brown</cp:lastModifiedBy>
  <cp:revision>146</cp:revision>
  <dcterms:created xsi:type="dcterms:W3CDTF">2018-10-24T15:54:23Z</dcterms:created>
  <dcterms:modified xsi:type="dcterms:W3CDTF">2020-09-13T03:16:25Z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